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2" name="Shape 5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3"/>
          <p:cNvSpPr/>
          <p:nvPr/>
        </p:nvSpPr>
        <p:spPr>
          <a:xfrm>
            <a:off x="474341" y="2493697"/>
            <a:ext cx="8231383" cy="4013943"/>
          </a:xfrm>
          <a:prstGeom prst="rect">
            <a:avLst/>
          </a:prstGeom>
          <a:solidFill>
            <a:srgbClr val="EB3013"/>
          </a:solidFill>
          <a:ln w="12700">
            <a:miter lim="400000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 defTabSz="457200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" name="Titolo Testo"/>
          <p:cNvSpPr txBox="1"/>
          <p:nvPr>
            <p:ph type="title"/>
          </p:nvPr>
        </p:nvSpPr>
        <p:spPr>
          <a:xfrm>
            <a:off x="1439999" y="2987999"/>
            <a:ext cx="6400801" cy="1080001"/>
          </a:xfrm>
          <a:prstGeom prst="rect">
            <a:avLst/>
          </a:prstGeo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Titolo Testo</a:t>
            </a:r>
          </a:p>
        </p:txBody>
      </p:sp>
      <p:pic>
        <p:nvPicPr>
          <p:cNvPr id="13" name="Immagine 4" descr="Immagin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29850" y="176196"/>
            <a:ext cx="4944964" cy="3219694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Numero diapositiva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 algn="r" defTabSz="914400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uto 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olo Testo"/>
          <p:cNvSpPr txBox="1"/>
          <p:nvPr>
            <p:ph type="title"/>
          </p:nvPr>
        </p:nvSpPr>
        <p:spPr>
          <a:xfrm>
            <a:off x="1439999" y="305999"/>
            <a:ext cx="7171202" cy="514802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Titolo Testo</a:t>
            </a:r>
          </a:p>
        </p:txBody>
      </p:sp>
      <p:sp>
        <p:nvSpPr>
          <p:cNvPr id="22" name="Corpo livello uno…"/>
          <p:cNvSpPr txBox="1"/>
          <p:nvPr>
            <p:ph type="body" sz="half" idx="1"/>
          </p:nvPr>
        </p:nvSpPr>
        <p:spPr>
          <a:xfrm>
            <a:off x="1439999" y="2393999"/>
            <a:ext cx="6562802" cy="3391201"/>
          </a:xfrm>
          <a:prstGeom prst="rect">
            <a:avLst/>
          </a:prstGeom>
        </p:spPr>
        <p:txBody>
          <a:bodyPr numCol="2" spcCol="359999"/>
          <a:lstStyle>
            <a:lvl1pPr marL="0" indent="0" algn="just">
              <a:buSzTx/>
              <a:buFontTx/>
              <a:buNone/>
              <a:defRPr sz="3000">
                <a:solidFill>
                  <a:srgbClr val="80808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63360" indent="-306160" algn="just">
              <a:buFontTx/>
              <a:defRPr sz="3000">
                <a:solidFill>
                  <a:srgbClr val="80808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00150" indent="-285750" algn="just">
              <a:buFontTx/>
              <a:defRPr sz="3000">
                <a:solidFill>
                  <a:srgbClr val="80808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14500" indent="-342900" algn="just">
              <a:buFontTx/>
              <a:defRPr sz="3000">
                <a:solidFill>
                  <a:srgbClr val="80808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171700" indent="-342900" algn="just">
              <a:buFontTx/>
              <a:defRPr sz="3000">
                <a:solidFill>
                  <a:srgbClr val="80808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3" name="Numero diapositiva"/>
          <p:cNvSpPr txBox="1"/>
          <p:nvPr>
            <p:ph type="sldNum" sz="quarter" idx="2"/>
          </p:nvPr>
        </p:nvSpPr>
        <p:spPr>
          <a:xfrm>
            <a:off x="8270226" y="6306344"/>
            <a:ext cx="231242" cy="22782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80808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4" name="Segnaposto testo 7"/>
          <p:cNvSpPr/>
          <p:nvPr>
            <p:ph type="body" sz="quarter" idx="13"/>
          </p:nvPr>
        </p:nvSpPr>
        <p:spPr>
          <a:xfrm>
            <a:off x="1440000" y="842400"/>
            <a:ext cx="7171200" cy="327600"/>
          </a:xfrm>
          <a:prstGeom prst="rect">
            <a:avLst/>
          </a:prstGeom>
        </p:spPr>
        <p:txBody>
          <a:bodyPr anchor="ctr"/>
          <a:lstStyle/>
          <a:p>
            <a:pPr marL="0" indent="0">
              <a:spcBef>
                <a:spcPts val="600"/>
              </a:spcBef>
              <a:buSzTx/>
              <a:buFontTx/>
              <a:buNone/>
              <a:defRPr sz="2600">
                <a:solidFill>
                  <a:srgbClr val="595959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pic>
        <p:nvPicPr>
          <p:cNvPr id="25" name="Immagine 10" descr="Immagin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9535" y="6339385"/>
            <a:ext cx="935999" cy="1751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uto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olo Testo"/>
          <p:cNvSpPr txBox="1"/>
          <p:nvPr>
            <p:ph type="title"/>
          </p:nvPr>
        </p:nvSpPr>
        <p:spPr>
          <a:xfrm>
            <a:off x="1439999" y="305999"/>
            <a:ext cx="7171202" cy="514802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Titolo Testo</a:t>
            </a:r>
          </a:p>
        </p:txBody>
      </p:sp>
      <p:sp>
        <p:nvSpPr>
          <p:cNvPr id="33" name="Corpo livello uno…"/>
          <p:cNvSpPr txBox="1"/>
          <p:nvPr>
            <p:ph type="body" sz="half" idx="1"/>
          </p:nvPr>
        </p:nvSpPr>
        <p:spPr>
          <a:xfrm>
            <a:off x="1439999" y="2393999"/>
            <a:ext cx="6562802" cy="3391201"/>
          </a:xfrm>
          <a:prstGeom prst="rect">
            <a:avLst/>
          </a:prstGeom>
        </p:spPr>
        <p:txBody>
          <a:bodyPr/>
          <a:lstStyle>
            <a:lvl1pPr marL="0" indent="0" algn="just">
              <a:buSzTx/>
              <a:buFontTx/>
              <a:buNone/>
              <a:defRPr sz="3000">
                <a:solidFill>
                  <a:srgbClr val="80808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63360" indent="-306160" algn="just">
              <a:buFontTx/>
              <a:defRPr sz="3000">
                <a:solidFill>
                  <a:srgbClr val="80808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200150" indent="-285750" algn="just">
              <a:buFontTx/>
              <a:defRPr sz="3000">
                <a:solidFill>
                  <a:srgbClr val="80808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714500" indent="-342900" algn="just">
              <a:buFontTx/>
              <a:defRPr sz="3000">
                <a:solidFill>
                  <a:srgbClr val="80808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171700" indent="-342900" algn="just">
              <a:buFontTx/>
              <a:defRPr sz="3000">
                <a:solidFill>
                  <a:srgbClr val="80808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4" name="Numero diapositiva"/>
          <p:cNvSpPr txBox="1"/>
          <p:nvPr>
            <p:ph type="sldNum" sz="quarter" idx="2"/>
          </p:nvPr>
        </p:nvSpPr>
        <p:spPr>
          <a:xfrm>
            <a:off x="8270226" y="6306344"/>
            <a:ext cx="231242" cy="22782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80808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35" name="Segnaposto testo 7"/>
          <p:cNvSpPr/>
          <p:nvPr>
            <p:ph type="body" sz="quarter" idx="13"/>
          </p:nvPr>
        </p:nvSpPr>
        <p:spPr>
          <a:xfrm>
            <a:off x="1440000" y="842400"/>
            <a:ext cx="7171200" cy="327600"/>
          </a:xfrm>
          <a:prstGeom prst="rect">
            <a:avLst/>
          </a:prstGeom>
        </p:spPr>
        <p:txBody>
          <a:bodyPr anchor="ctr"/>
          <a:lstStyle/>
          <a:p>
            <a:pPr marL="0" indent="0">
              <a:spcBef>
                <a:spcPts val="600"/>
              </a:spcBef>
              <a:buSzTx/>
              <a:buFontTx/>
              <a:buNone/>
              <a:defRPr sz="2600">
                <a:solidFill>
                  <a:srgbClr val="595959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pic>
        <p:nvPicPr>
          <p:cNvPr id="36" name="Immagine 8" descr="Immagin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9535" y="6339385"/>
            <a:ext cx="935999" cy="1751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44" name="Corpo livello uno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/>
          <p:nvPr>
            <p:ph type="title"/>
          </p:nvPr>
        </p:nvSpPr>
        <p:spPr>
          <a:xfrm>
            <a:off x="1150937" y="214313"/>
            <a:ext cx="7791451" cy="146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3" name="Corpo livello uno…"/>
          <p:cNvSpPr txBox="1"/>
          <p:nvPr>
            <p:ph type="body" idx="1"/>
          </p:nvPr>
        </p:nvSpPr>
        <p:spPr>
          <a:xfrm>
            <a:off x="1182687" y="2017713"/>
            <a:ext cx="3808414" cy="42338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6553200" y="6245225"/>
            <a:ext cx="343903" cy="3581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defTabSz="457200"/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ln>
            <a:noFill/>
          </a:ln>
          <a:solidFill>
            <a:srgbClr val="595959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olo 1"/>
          <p:cNvSpPr txBox="1"/>
          <p:nvPr>
            <p:ph type="title"/>
          </p:nvPr>
        </p:nvSpPr>
        <p:spPr>
          <a:xfrm>
            <a:off x="822958" y="2710926"/>
            <a:ext cx="7641774" cy="3460195"/>
          </a:xfrm>
          <a:prstGeom prst="rect">
            <a:avLst/>
          </a:prstGeom>
        </p:spPr>
        <p:txBody>
          <a:bodyPr/>
          <a:lstStyle/>
          <a:p>
            <a:pPr algn="ctr">
              <a:defRPr sz="4800"/>
            </a:pPr>
            <a:r>
              <a:t>LINGUE </a:t>
            </a:r>
            <a:br/>
            <a:br/>
            <a:r>
              <a:t>CULTURE </a:t>
            </a:r>
            <a:br/>
            <a:br/>
            <a:r>
              <a:t>COMUNICAZIONE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2"/>
          <p:cNvSpPr txBox="1"/>
          <p:nvPr>
            <p:ph type="body" sz="quarter" idx="1"/>
          </p:nvPr>
        </p:nvSpPr>
        <p:spPr>
          <a:xfrm>
            <a:off x="179511" y="908720"/>
            <a:ext cx="8712970" cy="1368152"/>
          </a:xfrm>
          <a:prstGeom prst="rect">
            <a:avLst/>
          </a:prstGeom>
        </p:spPr>
        <p:txBody>
          <a:bodyPr/>
          <a:lstStyle/>
          <a:p>
            <a:pPr marL="315468" indent="-315468" defTabSz="420623">
              <a:lnSpc>
                <a:spcPct val="90000"/>
              </a:lnSpc>
              <a:spcBef>
                <a:spcPts val="400"/>
              </a:spcBef>
              <a:defRPr sz="1840"/>
            </a:pPr>
            <a:r>
              <a:t>Programma Erasmus Plus, per studiare nelle più prestigiose università europee</a:t>
            </a:r>
            <a:endParaRPr sz="2484"/>
          </a:p>
          <a:p>
            <a:pPr marL="315468" indent="-315468" defTabSz="420623">
              <a:lnSpc>
                <a:spcPct val="90000"/>
              </a:lnSpc>
              <a:spcBef>
                <a:spcPts val="400"/>
              </a:spcBef>
              <a:defRPr sz="1840"/>
            </a:pPr>
            <a:r>
              <a:t>Programma Erasmus Traineeship, per svolgere un tirocinio in agenzie, enti o istituzioni all’estero</a:t>
            </a:r>
            <a:endParaRPr sz="2484"/>
          </a:p>
          <a:p>
            <a:pPr marL="315468" indent="-315468" defTabSz="420623">
              <a:lnSpc>
                <a:spcPct val="90000"/>
              </a:lnSpc>
              <a:spcBef>
                <a:spcPts val="400"/>
              </a:spcBef>
              <a:defRPr sz="1840"/>
            </a:pPr>
            <a:r>
              <a:t>Programma Moreoverseas, per periodi di studio in paesi extraeuropei</a:t>
            </a:r>
          </a:p>
        </p:txBody>
      </p:sp>
      <p:sp>
        <p:nvSpPr>
          <p:cNvPr id="90" name="Rettangolo 6"/>
          <p:cNvSpPr txBox="1"/>
          <p:nvPr/>
        </p:nvSpPr>
        <p:spPr>
          <a:xfrm>
            <a:off x="539551" y="188639"/>
            <a:ext cx="7416826" cy="10702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b="1" sz="3200">
                <a:solidFill>
                  <a:srgbClr val="FF33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Programmi all’estero</a:t>
            </a:r>
            <a:br/>
          </a:p>
        </p:txBody>
      </p:sp>
      <p:pic>
        <p:nvPicPr>
          <p:cNvPr id="91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91680" y="3057825"/>
            <a:ext cx="5428296" cy="35283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l"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egnaposto numero diapositiva 3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4" name="CasellaDiTesto 2"/>
          <p:cNvSpPr txBox="1"/>
          <p:nvPr/>
        </p:nvSpPr>
        <p:spPr>
          <a:xfrm>
            <a:off x="126785" y="576412"/>
            <a:ext cx="8425544" cy="853441"/>
          </a:xfrm>
          <a:prstGeom prst="rect">
            <a:avLst/>
          </a:prstGeom>
          <a:solidFill>
            <a:srgbClr val="FF33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b="1" sz="3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Contatti</a:t>
            </a:r>
          </a:p>
        </p:txBody>
      </p:sp>
      <p:sp>
        <p:nvSpPr>
          <p:cNvPr id="95" name="valerio.nardoni@unimore.it"/>
          <p:cNvSpPr txBox="1"/>
          <p:nvPr/>
        </p:nvSpPr>
        <p:spPr>
          <a:xfrm>
            <a:off x="3112108" y="2030729"/>
            <a:ext cx="2919783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valerio.nardoni@unimore.it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l"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egnaposto numero diapositiva 3"/>
          <p:cNvSpPr txBox="1"/>
          <p:nvPr>
            <p:ph type="sldNum" sz="quarter" idx="2"/>
          </p:nvPr>
        </p:nvSpPr>
        <p:spPr>
          <a:xfrm>
            <a:off x="8270226" y="6306344"/>
            <a:ext cx="167691" cy="22782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7" name="CasellaDiTesto 1"/>
          <p:cNvSpPr txBox="1"/>
          <p:nvPr/>
        </p:nvSpPr>
        <p:spPr>
          <a:xfrm>
            <a:off x="-20749" y="239327"/>
            <a:ext cx="9164750" cy="1376526"/>
          </a:xfrm>
          <a:prstGeom prst="rect">
            <a:avLst/>
          </a:prstGeom>
          <a:solidFill>
            <a:srgbClr val="FF33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b="1" sz="2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CLASSE  LM 37  </a:t>
            </a:r>
          </a:p>
          <a:p>
            <a:pPr algn="ctr" defTabSz="457200">
              <a:defRPr b="1" sz="2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LINGUE E LETTERATURE MODERNE </a:t>
            </a:r>
          </a:p>
          <a:p>
            <a:pPr algn="ctr" defTabSz="457200">
              <a:defRPr b="1" sz="2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EUROPEE E AMERICANE</a:t>
            </a:r>
          </a:p>
        </p:txBody>
      </p:sp>
      <p:sp>
        <p:nvSpPr>
          <p:cNvPr id="58" name="CasellaDiTesto 2"/>
          <p:cNvSpPr txBox="1"/>
          <p:nvPr/>
        </p:nvSpPr>
        <p:spPr>
          <a:xfrm>
            <a:off x="914401" y="1839378"/>
            <a:ext cx="7355824" cy="46023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 defTabSz="457200">
              <a:defRPr sz="2800"/>
            </a:pPr>
          </a:p>
          <a:p>
            <a:pPr algn="just" defTabSz="457200">
              <a:defRPr sz="3200"/>
            </a:pPr>
            <a:r>
              <a:t>Si rivolge a studenti in possesso di competenze linguistiche medio-avanzate, interessati al perfezionamento di tali abilità e a una loro applicazione negli ambiti delle attività culturali.</a:t>
            </a:r>
            <a:endParaRPr b="1"/>
          </a:p>
          <a:p>
            <a:pPr algn="just" defTabSz="457200">
              <a:defRPr b="1" sz="2800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algn="just" defTabSz="457200">
              <a:defRPr b="1" sz="2800">
                <a:latin typeface="Helvetica Neue"/>
                <a:ea typeface="Helvetica Neue"/>
                <a:cs typeface="Helvetica Neue"/>
                <a:sym typeface="Helvetica Neue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l"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egnaposto numero diapositiva 3"/>
          <p:cNvSpPr txBox="1"/>
          <p:nvPr>
            <p:ph type="sldNum" sz="quarter" idx="2"/>
          </p:nvPr>
        </p:nvSpPr>
        <p:spPr>
          <a:xfrm>
            <a:off x="8270226" y="6306344"/>
            <a:ext cx="167691" cy="22782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1" name="CasellaDiTesto 1"/>
          <p:cNvSpPr txBox="1"/>
          <p:nvPr/>
        </p:nvSpPr>
        <p:spPr>
          <a:xfrm>
            <a:off x="594746" y="1363650"/>
            <a:ext cx="8092056" cy="5971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 defTabSz="457200"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 </a:t>
            </a:r>
            <a:r>
              <a:rPr b="1" sz="2400"/>
              <a:t> </a:t>
            </a:r>
            <a:endParaRPr b="1" sz="2400">
              <a:latin typeface="+mj-lt"/>
              <a:ea typeface="+mj-ea"/>
              <a:cs typeface="+mj-cs"/>
              <a:sym typeface="Calibri"/>
            </a:endParaRPr>
          </a:p>
          <a:p>
            <a:pPr algn="just" defTabSz="457200">
              <a:defRPr b="1" sz="2400"/>
            </a:pPr>
            <a:r>
              <a:t>2 Lingue straniere a scelta tra: </a:t>
            </a:r>
          </a:p>
          <a:p>
            <a:pPr algn="just" defTabSz="457200">
              <a:defRPr sz="2400"/>
            </a:pPr>
            <a:r>
              <a:t>   Inglese, Francese, Spagnolo, Tedesco</a:t>
            </a:r>
          </a:p>
          <a:p>
            <a:pPr algn="just" defTabSz="457200">
              <a:defRPr sz="2400"/>
            </a:pPr>
          </a:p>
          <a:p>
            <a:pPr algn="just" defTabSz="457200">
              <a:defRPr b="1" sz="2400"/>
            </a:pPr>
            <a:r>
              <a:t>1 Anno </a:t>
            </a:r>
          </a:p>
          <a:p>
            <a:pPr algn="just" defTabSz="457200">
              <a:defRPr sz="2400"/>
            </a:pPr>
            <a:r>
              <a:t>Lingua 1: Tipologie testuali e traduzione editoriale  (12 CFU)</a:t>
            </a:r>
          </a:p>
          <a:p>
            <a:pPr algn="just" defTabSz="457200">
              <a:defRPr sz="2400"/>
            </a:pPr>
            <a:r>
              <a:t>Lingua 2: Tipologie testuali e traduzione editoriale  (12 CFU)</a:t>
            </a:r>
          </a:p>
          <a:p>
            <a:pPr algn="just" defTabSz="457200">
              <a:defRPr sz="2400"/>
            </a:pPr>
          </a:p>
          <a:p>
            <a:pPr algn="just" defTabSz="457200">
              <a:defRPr b="1" sz="2400"/>
            </a:pPr>
            <a:r>
              <a:t>2 Anno </a:t>
            </a:r>
          </a:p>
          <a:p>
            <a:pPr algn="just" defTabSz="457200">
              <a:defRPr sz="2400"/>
            </a:pPr>
            <a:r>
              <a:t>Lingua 1: Lingua e strumenti digitali per la traduzione (6 CFU)</a:t>
            </a:r>
          </a:p>
          <a:p>
            <a:pPr algn="just" defTabSz="457200">
              <a:defRPr sz="2400"/>
            </a:pPr>
            <a:r>
              <a:t>Lingua 2: Lingua e strumenti digitali per la traduzione (6 CFU) </a:t>
            </a:r>
          </a:p>
          <a:p>
            <a:pPr defTabSz="457200"/>
          </a:p>
        </p:txBody>
      </p:sp>
      <p:sp>
        <p:nvSpPr>
          <p:cNvPr id="62" name="CasellaDiTesto 2"/>
          <p:cNvSpPr txBox="1"/>
          <p:nvPr/>
        </p:nvSpPr>
        <p:spPr>
          <a:xfrm>
            <a:off x="261258" y="286433"/>
            <a:ext cx="8425544" cy="1058743"/>
          </a:xfrm>
          <a:prstGeom prst="rect">
            <a:avLst/>
          </a:prstGeom>
          <a:solidFill>
            <a:srgbClr val="FF33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b="1" sz="3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Come sono organizzati gli insegnamenti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? Che cosa si studia?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l"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egnaposto numero diapositiva 3"/>
          <p:cNvSpPr txBox="1"/>
          <p:nvPr>
            <p:ph type="sldNum" sz="quarter" idx="2"/>
          </p:nvPr>
        </p:nvSpPr>
        <p:spPr>
          <a:xfrm>
            <a:off x="8270226" y="6306344"/>
            <a:ext cx="167691" cy="22782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5" name="CasellaDiTesto 1"/>
          <p:cNvSpPr txBox="1"/>
          <p:nvPr/>
        </p:nvSpPr>
        <p:spPr>
          <a:xfrm>
            <a:off x="677733" y="968097"/>
            <a:ext cx="7592494" cy="50841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 defTabSz="457200"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 </a:t>
            </a:r>
            <a:r>
              <a:rPr b="1" sz="2400"/>
              <a:t> </a:t>
            </a:r>
            <a:r>
              <a:rPr b="1" sz="2400">
                <a:latin typeface="+mj-lt"/>
                <a:ea typeface="+mj-ea"/>
                <a:cs typeface="+mj-cs"/>
                <a:sym typeface="Calibri"/>
              </a:rPr>
              <a:t>2 corsi di 6 CFU di letteratura straniera </a:t>
            </a:r>
            <a:endParaRPr b="1" sz="2400">
              <a:latin typeface="+mj-lt"/>
              <a:ea typeface="+mj-ea"/>
              <a:cs typeface="+mj-cs"/>
              <a:sym typeface="Calibri"/>
            </a:endParaRPr>
          </a:p>
          <a:p>
            <a:pPr algn="just" defTabSz="457200">
              <a:defRPr b="1" sz="2400"/>
            </a:pPr>
            <a:r>
              <a:t>(lingua 1 e lingua 2) scelti fra le seguenti opzioni:</a:t>
            </a:r>
          </a:p>
          <a:p>
            <a:pPr algn="just" defTabSz="457200">
              <a:defRPr sz="2400"/>
            </a:pPr>
          </a:p>
          <a:p>
            <a:pPr algn="just" defTabSz="457200">
              <a:defRPr sz="2400"/>
            </a:pPr>
            <a:r>
              <a:t>Letteratura inglese</a:t>
            </a:r>
          </a:p>
          <a:p>
            <a:pPr algn="just" defTabSz="457200">
              <a:defRPr sz="2400"/>
            </a:pPr>
          </a:p>
          <a:p>
            <a:pPr algn="just" defTabSz="457200">
              <a:defRPr sz="2400"/>
            </a:pPr>
            <a:r>
              <a:t>Letteratura tedesca</a:t>
            </a:r>
          </a:p>
          <a:p>
            <a:pPr algn="just" defTabSz="457200">
              <a:defRPr sz="2400"/>
            </a:pPr>
          </a:p>
          <a:p>
            <a:pPr algn="just" defTabSz="457200">
              <a:defRPr sz="2400"/>
            </a:pPr>
            <a:r>
              <a:t>Letteratura tedesca moderna e contemporanea</a:t>
            </a:r>
          </a:p>
          <a:p>
            <a:pPr algn="just" defTabSz="457200">
              <a:defRPr sz="2400"/>
            </a:pPr>
          </a:p>
          <a:p>
            <a:pPr algn="just" defTabSz="457200">
              <a:defRPr sz="2400"/>
            </a:pPr>
            <a:r>
              <a:t>Letteratura spagnola</a:t>
            </a:r>
          </a:p>
          <a:p>
            <a:pPr algn="just" defTabSz="457200">
              <a:defRPr sz="2400"/>
            </a:pPr>
          </a:p>
          <a:p>
            <a:pPr algn="just" defTabSz="457200">
              <a:defRPr sz="2400"/>
            </a:pPr>
            <a:r>
              <a:t>Letteratura ispanoamericana</a:t>
            </a:r>
          </a:p>
          <a:p>
            <a:pPr algn="just" defTabSz="457200">
              <a:defRPr sz="2400"/>
            </a:pPr>
          </a:p>
          <a:p>
            <a:pPr algn="just" defTabSz="457200">
              <a:defRPr sz="2400"/>
            </a:pPr>
            <a:r>
              <a:t>Letteratura francese</a:t>
            </a:r>
          </a:p>
        </p:txBody>
      </p:sp>
      <p:sp>
        <p:nvSpPr>
          <p:cNvPr id="66" name="CasellaDiTesto 2"/>
          <p:cNvSpPr txBox="1"/>
          <p:nvPr/>
        </p:nvSpPr>
        <p:spPr>
          <a:xfrm>
            <a:off x="261257" y="106323"/>
            <a:ext cx="8425544" cy="853441"/>
          </a:xfrm>
          <a:prstGeom prst="rect">
            <a:avLst/>
          </a:prstGeom>
          <a:solidFill>
            <a:srgbClr val="FF33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b="1" sz="3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Che cosa si studia inoltre? Primo anno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l"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egnaposto numero diapositiva 3"/>
          <p:cNvSpPr txBox="1"/>
          <p:nvPr>
            <p:ph type="sldNum" sz="quarter" idx="2"/>
          </p:nvPr>
        </p:nvSpPr>
        <p:spPr>
          <a:xfrm>
            <a:off x="8270226" y="6306344"/>
            <a:ext cx="167691" cy="22782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9" name="CasellaDiTesto 1"/>
          <p:cNvSpPr txBox="1"/>
          <p:nvPr/>
        </p:nvSpPr>
        <p:spPr>
          <a:xfrm>
            <a:off x="261257" y="938152"/>
            <a:ext cx="8633361" cy="4667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 </a:t>
            </a:r>
          </a:p>
          <a:p>
            <a:pPr algn="just" defTabSz="457200">
              <a:defRPr sz="2400"/>
            </a:pPr>
            <a:r>
              <a:t>Letteratura italiana										  (6 CFU)</a:t>
            </a:r>
          </a:p>
          <a:p>
            <a:pPr algn="just" defTabSz="457200">
              <a:defRPr sz="2400"/>
            </a:pPr>
          </a:p>
          <a:p>
            <a:pPr algn="just" defTabSz="457200">
              <a:defRPr sz="2400"/>
            </a:pPr>
            <a:r>
              <a:t>Opzione fra									     			  (6 CFU)</a:t>
            </a:r>
          </a:p>
          <a:p>
            <a:pPr algn="just" defTabSz="457200">
              <a:defRPr sz="2400"/>
            </a:pPr>
            <a:r>
              <a:t>Analisi della conversazione							</a:t>
            </a:r>
          </a:p>
          <a:p>
            <a:pPr algn="just" defTabSz="457200">
              <a:defRPr sz="2400"/>
            </a:pPr>
            <a:r>
              <a:t>Teorie della Traduzione</a:t>
            </a:r>
          </a:p>
          <a:p>
            <a:pPr algn="just" defTabSz="457200">
              <a:defRPr sz="2400"/>
            </a:pPr>
          </a:p>
          <a:p>
            <a:pPr algn="just" defTabSz="457200">
              <a:defRPr sz="2400"/>
            </a:pPr>
            <a:r>
              <a:t>Laboratorio di narrazioni visive (6CFU)</a:t>
            </a:r>
          </a:p>
          <a:p>
            <a:pPr algn="just" defTabSz="457200">
              <a:defRPr sz="2400"/>
            </a:pPr>
          </a:p>
          <a:p>
            <a:pPr algn="just" defTabSz="457200">
              <a:defRPr sz="2400"/>
            </a:pPr>
            <a:r>
              <a:t>12 CFU Libera scelta</a:t>
            </a:r>
          </a:p>
          <a:p>
            <a:pPr defTabSz="457200"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defTabSz="457200"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</a:p>
        </p:txBody>
      </p:sp>
      <p:sp>
        <p:nvSpPr>
          <p:cNvPr id="70" name="CasellaDiTesto 2"/>
          <p:cNvSpPr txBox="1"/>
          <p:nvPr/>
        </p:nvSpPr>
        <p:spPr>
          <a:xfrm>
            <a:off x="261258" y="286432"/>
            <a:ext cx="8425544" cy="853441"/>
          </a:xfrm>
          <a:prstGeom prst="rect">
            <a:avLst/>
          </a:prstGeom>
          <a:solidFill>
            <a:srgbClr val="FF33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b="1" sz="3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Che cosa si studia inoltre? Primo anno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l"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egnaposto numero diapositiva 3"/>
          <p:cNvSpPr txBox="1"/>
          <p:nvPr>
            <p:ph type="sldNum" sz="quarter" idx="2"/>
          </p:nvPr>
        </p:nvSpPr>
        <p:spPr>
          <a:xfrm>
            <a:off x="8270226" y="6306344"/>
            <a:ext cx="167691" cy="22782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3" name="CasellaDiTesto 1"/>
          <p:cNvSpPr txBox="1"/>
          <p:nvPr/>
        </p:nvSpPr>
        <p:spPr>
          <a:xfrm>
            <a:off x="261257" y="1132115"/>
            <a:ext cx="8425544" cy="3677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 </a:t>
            </a:r>
          </a:p>
          <a:p>
            <a:pPr defTabSz="457200"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Oltre alle 2 lingue straniere:</a:t>
            </a:r>
          </a:p>
          <a:p>
            <a:pPr defTabSz="457200"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defTabSz="457200"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Letteratura, scrittura e critica teatrale (9CFU)</a:t>
            </a:r>
          </a:p>
          <a:p>
            <a:pPr defTabSz="457200"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Storia sociale dell’arte (9CFU)</a:t>
            </a:r>
          </a:p>
          <a:p>
            <a:pPr defTabSz="457200"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Estetica del cinema (9CFU)</a:t>
            </a:r>
          </a:p>
          <a:p>
            <a:pPr defTabSz="457200"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defTabSz="457200"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6 CFU tirocinio o attività strutturata</a:t>
            </a:r>
          </a:p>
          <a:p>
            <a:pPr defTabSz="457200"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defTabSz="457200"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9 CFU tesi finale</a:t>
            </a:r>
          </a:p>
        </p:txBody>
      </p:sp>
      <p:sp>
        <p:nvSpPr>
          <p:cNvPr id="74" name="CasellaDiTesto 2"/>
          <p:cNvSpPr txBox="1"/>
          <p:nvPr/>
        </p:nvSpPr>
        <p:spPr>
          <a:xfrm>
            <a:off x="261258" y="286432"/>
            <a:ext cx="8425544" cy="853441"/>
          </a:xfrm>
          <a:prstGeom prst="rect">
            <a:avLst/>
          </a:prstGeom>
          <a:solidFill>
            <a:srgbClr val="FF33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b="1" sz="3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Che cosa si studia al secondo anno?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l"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egnaposto numero diapositiva 3"/>
          <p:cNvSpPr txBox="1"/>
          <p:nvPr>
            <p:ph type="sldNum" sz="quarter" idx="2"/>
          </p:nvPr>
        </p:nvSpPr>
        <p:spPr>
          <a:xfrm>
            <a:off x="8270226" y="6306344"/>
            <a:ext cx="167691" cy="22782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7" name="CasellaDiTesto 1"/>
          <p:cNvSpPr txBox="1"/>
          <p:nvPr/>
        </p:nvSpPr>
        <p:spPr>
          <a:xfrm>
            <a:off x="968187" y="2249715"/>
            <a:ext cx="7584141" cy="440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defRPr sz="32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Esperti linguistici</a:t>
            </a:r>
            <a:r>
              <a:rPr sz="1800"/>
              <a:t> </a:t>
            </a:r>
            <a:endParaRPr sz="1800"/>
          </a:p>
          <a:p>
            <a:pPr defTabSz="457200"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457200" indent="-457200" defTabSz="457200">
              <a:buSzPct val="100000"/>
              <a:buChar char="-"/>
              <a:defRPr sz="3200"/>
            </a:pPr>
            <a:r>
              <a:t>industria culturale (teatro, musei, gallerie d’arte, musica, cinema, istituti di cultura)</a:t>
            </a:r>
          </a:p>
          <a:p>
            <a:pPr marL="457200" indent="-457200" defTabSz="457200">
              <a:buSzPct val="100000"/>
              <a:buChar char="-"/>
              <a:defRPr sz="3200"/>
            </a:pPr>
            <a:r>
              <a:t>mondo editoriale (traduzione, agenzie)</a:t>
            </a:r>
          </a:p>
          <a:p>
            <a:pPr marL="457200" indent="-457200" defTabSz="457200">
              <a:buSzPct val="100000"/>
              <a:buChar char="-"/>
              <a:defRPr sz="3200"/>
            </a:pPr>
            <a:r>
              <a:t>insegnamento</a:t>
            </a:r>
          </a:p>
          <a:p>
            <a:pPr marL="457200" indent="-457200" defTabSz="457200">
              <a:buSzPct val="100000"/>
              <a:buChar char="-"/>
              <a:defRPr sz="3200"/>
            </a:pPr>
            <a:r>
              <a:t>ricerca</a:t>
            </a:r>
          </a:p>
        </p:txBody>
      </p:sp>
      <p:sp>
        <p:nvSpPr>
          <p:cNvPr id="78" name="CasellaDiTesto 2"/>
          <p:cNvSpPr txBox="1"/>
          <p:nvPr/>
        </p:nvSpPr>
        <p:spPr>
          <a:xfrm>
            <a:off x="261258" y="286432"/>
            <a:ext cx="8425544" cy="853441"/>
          </a:xfrm>
          <a:prstGeom prst="rect">
            <a:avLst/>
          </a:prstGeom>
          <a:solidFill>
            <a:srgbClr val="FF33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b="1" sz="3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Quali sono le prospettive?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l"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egnaposto numero diapositiva 3"/>
          <p:cNvSpPr txBox="1"/>
          <p:nvPr>
            <p:ph type="sldNum" sz="quarter" idx="2"/>
          </p:nvPr>
        </p:nvSpPr>
        <p:spPr>
          <a:xfrm>
            <a:off x="8270226" y="6306344"/>
            <a:ext cx="167691" cy="22782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1" name="CasellaDiTesto 1"/>
          <p:cNvSpPr txBox="1"/>
          <p:nvPr/>
        </p:nvSpPr>
        <p:spPr>
          <a:xfrm>
            <a:off x="444134" y="-1"/>
            <a:ext cx="8098975" cy="1170941"/>
          </a:xfrm>
          <a:prstGeom prst="rect">
            <a:avLst/>
          </a:prstGeom>
          <a:solidFill>
            <a:srgbClr val="FF33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sz="2000"/>
            </a:pPr>
          </a:p>
          <a:p>
            <a:pPr algn="ctr" defTabSz="457200">
              <a:defRPr b="1" sz="3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Dove siamo?</a:t>
            </a:r>
          </a:p>
        </p:txBody>
      </p:sp>
      <p:sp>
        <p:nvSpPr>
          <p:cNvPr id="82" name="CasellaDiTesto 4"/>
          <p:cNvSpPr txBox="1"/>
          <p:nvPr/>
        </p:nvSpPr>
        <p:spPr>
          <a:xfrm>
            <a:off x="2730134" y="4025417"/>
            <a:ext cx="2361620" cy="1633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defRPr b="1" sz="20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Largo S. Eufemia, 19  Modena</a:t>
            </a:r>
          </a:p>
          <a:p>
            <a:pPr algn="ctr" defTabSz="457200">
              <a:defRPr sz="2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Dipartimento di Studi Linguistici e Culturali</a:t>
            </a:r>
          </a:p>
        </p:txBody>
      </p:sp>
      <p:pic>
        <p:nvPicPr>
          <p:cNvPr id="83" name="Immagine 6" descr="Immagin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17576" y="1677879"/>
            <a:ext cx="5442012" cy="22083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l"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egnaposto numero diapositiva 3"/>
          <p:cNvSpPr txBox="1"/>
          <p:nvPr>
            <p:ph type="sldNum" sz="quarter" idx="2"/>
          </p:nvPr>
        </p:nvSpPr>
        <p:spPr>
          <a:xfrm>
            <a:off x="8270226" y="6306344"/>
            <a:ext cx="167691" cy="22782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6" name="CasellaDiTesto 1"/>
          <p:cNvSpPr txBox="1"/>
          <p:nvPr/>
        </p:nvSpPr>
        <p:spPr>
          <a:xfrm>
            <a:off x="360893" y="933351"/>
            <a:ext cx="8197182" cy="679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 defTabSz="457200"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 </a:t>
            </a:r>
          </a:p>
          <a:p>
            <a:pPr algn="just" defTabSz="457200">
              <a:defRPr sz="2000"/>
            </a:pPr>
            <a:r>
              <a:t>Per essere ammessi è necessario essere in possesso della laurea triennale.</a:t>
            </a:r>
          </a:p>
          <a:p>
            <a:pPr algn="just" defTabSz="457200">
              <a:defRPr sz="2000"/>
            </a:pPr>
            <a:r>
              <a:t>E' necessario avere ottenuto almeno 18 CFU per ognuna delle due lingue per le quali si intende iscriversi. </a:t>
            </a:r>
          </a:p>
          <a:p>
            <a:pPr algn="just" defTabSz="457200">
              <a:defRPr sz="2000"/>
            </a:pPr>
          </a:p>
          <a:p>
            <a:pPr algn="just" defTabSz="457200">
              <a:defRPr sz="2000"/>
            </a:pPr>
            <a:r>
              <a:t>È richiesta una competenza linguistica di livello medio-alto (indicativamente pari al livello C1 del Quadro Comune Europeo di Riferimento) in una delle due lingue di studio, e di livello intermedio (indicativamente B2) nella seconda lingua. </a:t>
            </a:r>
          </a:p>
          <a:p>
            <a:pPr algn="just" defTabSz="457200">
              <a:defRPr sz="2000"/>
            </a:pPr>
          </a:p>
          <a:p>
            <a:pPr algn="just" defTabSz="457200">
              <a:defRPr sz="2000"/>
            </a:pPr>
            <a:r>
              <a:t>Tale competenza viene verificata attraverso un test scritto che si svolge online prima dell'inizio delle lezioni nel mese di settembre e il cui  superamento è requisito necessario per l'iscrizione al corso. </a:t>
            </a:r>
          </a:p>
          <a:p>
            <a:pPr algn="just" defTabSz="457200">
              <a:defRPr sz="2000"/>
            </a:pPr>
          </a:p>
          <a:p>
            <a:pPr algn="just" defTabSz="457200">
              <a:defRPr sz="2000"/>
            </a:pPr>
            <a:r>
              <a:t>Date del test: </a:t>
            </a:r>
          </a:p>
          <a:p>
            <a:pPr algn="just" defTabSz="457200">
              <a:defRPr sz="2000"/>
            </a:pPr>
            <a:r>
              <a:t>19 luglio 2024, ore 9:00</a:t>
            </a:r>
          </a:p>
          <a:p>
            <a:pPr algn="just" defTabSz="457200">
              <a:defRPr sz="2000"/>
            </a:pPr>
            <a:r>
              <a:t>25 settembre 2024, ore 14:30</a:t>
            </a:r>
          </a:p>
          <a:p>
            <a:pPr algn="just" defTabSz="457200">
              <a:defRPr sz="2000"/>
            </a:pPr>
          </a:p>
          <a:p>
            <a:pPr algn="just" defTabSz="457200">
              <a:defRPr sz="2000"/>
            </a:pPr>
          </a:p>
          <a:p>
            <a:pPr algn="just" defTabSz="457200">
              <a:defRPr sz="2000"/>
            </a:pPr>
          </a:p>
          <a:p>
            <a:pPr algn="just" defTabSz="457200">
              <a:defRPr sz="2000"/>
            </a:pPr>
          </a:p>
        </p:txBody>
      </p:sp>
      <p:sp>
        <p:nvSpPr>
          <p:cNvPr id="87" name="CasellaDiTesto 2"/>
          <p:cNvSpPr txBox="1"/>
          <p:nvPr/>
        </p:nvSpPr>
        <p:spPr>
          <a:xfrm>
            <a:off x="163603" y="348577"/>
            <a:ext cx="8619505" cy="574952"/>
          </a:xfrm>
          <a:prstGeom prst="rect">
            <a:avLst/>
          </a:prstGeom>
          <a:solidFill>
            <a:srgbClr val="FF33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457200">
              <a:defRPr b="1" sz="3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Come si accede?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l"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2_Tema di Office">
  <a:themeElements>
    <a:clrScheme name="2_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2_Tema di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2_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_Tema di Office">
  <a:themeElements>
    <a:clrScheme name="2_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2_Tema di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2_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